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snapToObjects="1">
      <p:cViewPr varScale="1">
        <p:scale>
          <a:sx n="120" d="100"/>
          <a:sy n="120" d="100"/>
        </p:scale>
        <p:origin x="2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C268C9C-2A56-454A-B8BF-D1942107BD22}" type="datetimeFigureOut">
              <a:rPr lang="it-IT" smtClean="0"/>
              <a:t>02/10/20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rIns="45720"/>
          <a:lstStyle/>
          <a:p>
            <a:fld id="{312FEE86-D41A-3444-AC88-9FF868C8A541}" type="slidenum">
              <a:rPr lang="it-IT" smtClean="0"/>
              <a:t>‹N›</a:t>
            </a:fld>
            <a:endParaRPr lang="it-I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8783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C268C9C-2A56-454A-B8BF-D1942107BD22}" type="datetimeFigureOut">
              <a:rPr lang="it-IT" smtClean="0"/>
              <a:t>02/10/20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2FEE86-D41A-3444-AC88-9FF868C8A541}" type="slidenum">
              <a:rPr lang="it-IT" smtClean="0"/>
              <a:t>‹N›</a:t>
            </a:fld>
            <a:endParaRPr lang="it-IT"/>
          </a:p>
        </p:txBody>
      </p:sp>
    </p:spTree>
    <p:extLst>
      <p:ext uri="{BB962C8B-B14F-4D97-AF65-F5344CB8AC3E}">
        <p14:creationId xmlns:p14="http://schemas.microsoft.com/office/powerpoint/2010/main" val="3025891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C268C9C-2A56-454A-B8BF-D1942107BD22}" type="datetimeFigureOut">
              <a:rPr lang="it-IT" smtClean="0"/>
              <a:t>02/10/20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2FEE86-D41A-3444-AC88-9FF868C8A541}" type="slidenum">
              <a:rPr lang="it-IT" smtClean="0"/>
              <a:t>‹N›</a:t>
            </a:fld>
            <a:endParaRPr lang="it-IT"/>
          </a:p>
        </p:txBody>
      </p:sp>
    </p:spTree>
    <p:extLst>
      <p:ext uri="{BB962C8B-B14F-4D97-AF65-F5344CB8AC3E}">
        <p14:creationId xmlns:p14="http://schemas.microsoft.com/office/powerpoint/2010/main" val="200819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C268C9C-2A56-454A-B8BF-D1942107BD22}" type="datetimeFigureOut">
              <a:rPr lang="it-IT" smtClean="0"/>
              <a:t>02/10/20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2FEE86-D41A-3444-AC88-9FF868C8A541}" type="slidenum">
              <a:rPr lang="it-IT" smtClean="0"/>
              <a:t>‹N›</a:t>
            </a:fld>
            <a:endParaRPr lang="it-I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82068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C268C9C-2A56-454A-B8BF-D1942107BD22}" type="datetimeFigureOut">
              <a:rPr lang="it-IT" smtClean="0"/>
              <a:t>02/10/20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2FEE86-D41A-3444-AC88-9FF868C8A541}" type="slidenum">
              <a:rPr lang="it-IT" smtClean="0"/>
              <a:t>‹N›</a:t>
            </a:fld>
            <a:endParaRPr lang="it-IT"/>
          </a:p>
        </p:txBody>
      </p:sp>
    </p:spTree>
    <p:extLst>
      <p:ext uri="{BB962C8B-B14F-4D97-AF65-F5344CB8AC3E}">
        <p14:creationId xmlns:p14="http://schemas.microsoft.com/office/powerpoint/2010/main" val="2934055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C268C9C-2A56-454A-B8BF-D1942107BD22}" type="datetimeFigureOut">
              <a:rPr lang="it-IT" smtClean="0"/>
              <a:t>02/10/20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12FEE86-D41A-3444-AC88-9FF868C8A541}" type="slidenum">
              <a:rPr lang="it-IT" smtClean="0"/>
              <a:t>‹N›</a:t>
            </a:fld>
            <a:endParaRPr lang="it-I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770158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C268C9C-2A56-454A-B8BF-D1942107BD22}" type="datetimeFigureOut">
              <a:rPr lang="it-IT" smtClean="0"/>
              <a:t>02/10/20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12FEE86-D41A-3444-AC88-9FF868C8A541}" type="slidenum">
              <a:rPr lang="it-IT" smtClean="0"/>
              <a:t>‹N›</a:t>
            </a:fld>
            <a:endParaRPr lang="it-IT"/>
          </a:p>
        </p:txBody>
      </p:sp>
    </p:spTree>
    <p:extLst>
      <p:ext uri="{BB962C8B-B14F-4D97-AF65-F5344CB8AC3E}">
        <p14:creationId xmlns:p14="http://schemas.microsoft.com/office/powerpoint/2010/main" val="112421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C268C9C-2A56-454A-B8BF-D1942107BD22}" type="datetimeFigureOut">
              <a:rPr lang="it-IT" smtClean="0"/>
              <a:t>02/10/20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12FEE86-D41A-3444-AC88-9FF868C8A541}" type="slidenum">
              <a:rPr lang="it-IT" smtClean="0"/>
              <a:t>‹N›</a:t>
            </a:fld>
            <a:endParaRPr lang="it-I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52250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268C9C-2A56-454A-B8BF-D1942107BD22}" type="datetimeFigureOut">
              <a:rPr lang="it-IT" smtClean="0"/>
              <a:t>02/10/20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12FEE86-D41A-3444-AC88-9FF868C8A541}" type="slidenum">
              <a:rPr lang="it-IT" smtClean="0"/>
              <a:t>‹N›</a:t>
            </a:fld>
            <a:endParaRPr lang="it-IT"/>
          </a:p>
        </p:txBody>
      </p:sp>
    </p:spTree>
    <p:extLst>
      <p:ext uri="{BB962C8B-B14F-4D97-AF65-F5344CB8AC3E}">
        <p14:creationId xmlns:p14="http://schemas.microsoft.com/office/powerpoint/2010/main" val="2660922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C268C9C-2A56-454A-B8BF-D1942107BD22}" type="datetimeFigureOut">
              <a:rPr lang="it-IT" smtClean="0"/>
              <a:t>02/10/20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12FEE86-D41A-3444-AC88-9FF868C8A541}" type="slidenum">
              <a:rPr lang="it-IT" smtClean="0"/>
              <a:t>‹N›</a:t>
            </a:fld>
            <a:endParaRPr lang="it-IT"/>
          </a:p>
        </p:txBody>
      </p:sp>
    </p:spTree>
    <p:extLst>
      <p:ext uri="{BB962C8B-B14F-4D97-AF65-F5344CB8AC3E}">
        <p14:creationId xmlns:p14="http://schemas.microsoft.com/office/powerpoint/2010/main" val="1452530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C268C9C-2A56-454A-B8BF-D1942107BD22}" type="datetimeFigureOut">
              <a:rPr lang="it-IT" smtClean="0"/>
              <a:t>02/10/20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12FEE86-D41A-3444-AC88-9FF868C8A541}" type="slidenum">
              <a:rPr lang="it-IT" smtClean="0"/>
              <a:t>‹N›</a:t>
            </a:fld>
            <a:endParaRPr lang="it-IT"/>
          </a:p>
        </p:txBody>
      </p:sp>
    </p:spTree>
    <p:extLst>
      <p:ext uri="{BB962C8B-B14F-4D97-AF65-F5344CB8AC3E}">
        <p14:creationId xmlns:p14="http://schemas.microsoft.com/office/powerpoint/2010/main" val="1452870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6C268C9C-2A56-454A-B8BF-D1942107BD22}" type="datetimeFigureOut">
              <a:rPr lang="it-IT" smtClean="0"/>
              <a:t>02/10/20</a:t>
            </a:fld>
            <a:endParaRPr lang="it-I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312FEE86-D41A-3444-AC88-9FF868C8A541}" type="slidenum">
              <a:rPr lang="it-IT" smtClean="0"/>
              <a:t>‹N›</a:t>
            </a:fld>
            <a:endParaRPr lang="it-I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8037824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26B9E1-BC99-EC4B-A334-F061372490BB}"/>
              </a:ext>
            </a:extLst>
          </p:cNvPr>
          <p:cNvSpPr>
            <a:spLocks noGrp="1"/>
          </p:cNvSpPr>
          <p:nvPr>
            <p:ph type="ctrTitle"/>
          </p:nvPr>
        </p:nvSpPr>
        <p:spPr/>
        <p:txBody>
          <a:bodyPr>
            <a:normAutofit/>
          </a:bodyPr>
          <a:lstStyle/>
          <a:p>
            <a:r>
              <a:rPr lang="it-IT" sz="4400" dirty="0"/>
              <a:t>Eclissi dell’umano. Critica della ragione tecnocratica</a:t>
            </a:r>
          </a:p>
        </p:txBody>
      </p:sp>
      <p:sp>
        <p:nvSpPr>
          <p:cNvPr id="3" name="Sottotitolo 2">
            <a:extLst>
              <a:ext uri="{FF2B5EF4-FFF2-40B4-BE49-F238E27FC236}">
                <a16:creationId xmlns:a16="http://schemas.microsoft.com/office/drawing/2014/main" id="{87D211A3-E43E-C742-A82E-70131B62EDF3}"/>
              </a:ext>
            </a:extLst>
          </p:cNvPr>
          <p:cNvSpPr>
            <a:spLocks noGrp="1"/>
          </p:cNvSpPr>
          <p:nvPr>
            <p:ph type="subTitle" idx="1"/>
          </p:nvPr>
        </p:nvSpPr>
        <p:spPr>
          <a:xfrm>
            <a:off x="2772274" y="1244010"/>
            <a:ext cx="5357600" cy="1509823"/>
          </a:xfrm>
        </p:spPr>
        <p:txBody>
          <a:bodyPr>
            <a:normAutofit/>
          </a:bodyPr>
          <a:lstStyle/>
          <a:p>
            <a:r>
              <a:rPr lang="it-IT" dirty="0"/>
              <a:t>Festival Rigenera</a:t>
            </a:r>
          </a:p>
          <a:p>
            <a:r>
              <a:rPr lang="it-IT" dirty="0"/>
              <a:t>Reggio Emilia, 2 ottobre 2020</a:t>
            </a:r>
          </a:p>
          <a:p>
            <a:r>
              <a:rPr lang="it-IT" dirty="0"/>
              <a:t>Claudio </a:t>
            </a:r>
            <a:r>
              <a:rPr lang="it-IT" dirty="0" err="1"/>
              <a:t>Sartea</a:t>
            </a:r>
            <a:endParaRPr lang="it-IT" dirty="0"/>
          </a:p>
        </p:txBody>
      </p:sp>
    </p:spTree>
    <p:extLst>
      <p:ext uri="{BB962C8B-B14F-4D97-AF65-F5344CB8AC3E}">
        <p14:creationId xmlns:p14="http://schemas.microsoft.com/office/powerpoint/2010/main" val="236101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B5116E-43D6-E741-9804-ECE4A40296B1}"/>
              </a:ext>
            </a:extLst>
          </p:cNvPr>
          <p:cNvSpPr>
            <a:spLocks noGrp="1"/>
          </p:cNvSpPr>
          <p:nvPr>
            <p:ph type="title"/>
          </p:nvPr>
        </p:nvSpPr>
        <p:spPr/>
        <p:txBody>
          <a:bodyPr/>
          <a:lstStyle/>
          <a:p>
            <a:r>
              <a:rPr lang="it-IT" dirty="0"/>
              <a:t>Romano </a:t>
            </a:r>
            <a:r>
              <a:rPr lang="it-IT" dirty="0" err="1"/>
              <a:t>Guardini</a:t>
            </a:r>
            <a:r>
              <a:rPr lang="it-IT" dirty="0"/>
              <a:t>, </a:t>
            </a:r>
            <a:r>
              <a:rPr lang="it-IT" i="1" dirty="0"/>
              <a:t>Il potere</a:t>
            </a:r>
            <a:endParaRPr lang="it-IT" dirty="0"/>
          </a:p>
        </p:txBody>
      </p:sp>
      <p:sp>
        <p:nvSpPr>
          <p:cNvPr id="3" name="Segnaposto contenuto 2">
            <a:extLst>
              <a:ext uri="{FF2B5EF4-FFF2-40B4-BE49-F238E27FC236}">
                <a16:creationId xmlns:a16="http://schemas.microsoft.com/office/drawing/2014/main" id="{AED0E9F3-913E-824D-98FB-ED3C3366A1B6}"/>
              </a:ext>
            </a:extLst>
          </p:cNvPr>
          <p:cNvSpPr>
            <a:spLocks noGrp="1"/>
          </p:cNvSpPr>
          <p:nvPr>
            <p:ph idx="1"/>
          </p:nvPr>
        </p:nvSpPr>
        <p:spPr>
          <a:xfrm>
            <a:off x="2773599" y="2307264"/>
            <a:ext cx="7796540" cy="3955313"/>
          </a:xfrm>
        </p:spPr>
        <p:txBody>
          <a:bodyPr>
            <a:normAutofit/>
          </a:bodyPr>
          <a:lstStyle/>
          <a:p>
            <a:pPr marL="0" indent="0" algn="r">
              <a:buNone/>
            </a:pPr>
            <a:r>
              <a:rPr lang="it-IT" dirty="0"/>
              <a:t>“Da un lato essa ha una forma puramente religiosa e si esprime nella fiducia che Dio è più grande di tutto il processo del mondo. […] “Un’altra speranza si volge al grembo profondo della storia. […] La speranza che sia in divenire un uomo che non soggiaccia alle forze scatenate, ma sia capace di ricondurle nell’ordine. Che sia capace non soltanto di esercitare un potere sulla natura, ma anche un potere sul proprio potere”.</a:t>
            </a:r>
          </a:p>
          <a:p>
            <a:pPr marL="0" indent="0" algn="r">
              <a:buNone/>
            </a:pPr>
            <a:endParaRPr lang="it-IT" dirty="0"/>
          </a:p>
        </p:txBody>
      </p:sp>
    </p:spTree>
    <p:extLst>
      <p:ext uri="{BB962C8B-B14F-4D97-AF65-F5344CB8AC3E}">
        <p14:creationId xmlns:p14="http://schemas.microsoft.com/office/powerpoint/2010/main" val="279076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0F6F70-E40C-294D-9766-581A533C10AE}"/>
              </a:ext>
            </a:extLst>
          </p:cNvPr>
          <p:cNvSpPr>
            <a:spLocks noGrp="1"/>
          </p:cNvSpPr>
          <p:nvPr>
            <p:ph type="title"/>
          </p:nvPr>
        </p:nvSpPr>
        <p:spPr/>
        <p:txBody>
          <a:bodyPr/>
          <a:lstStyle/>
          <a:p>
            <a:r>
              <a:rPr lang="it-IT" dirty="0"/>
              <a:t>Cristopher </a:t>
            </a:r>
            <a:r>
              <a:rPr lang="it-IT" dirty="0" err="1"/>
              <a:t>Lasch</a:t>
            </a:r>
            <a:r>
              <a:rPr lang="it-IT" dirty="0"/>
              <a:t>, </a:t>
            </a:r>
            <a:r>
              <a:rPr lang="it-IT" i="1" dirty="0"/>
              <a:t>Il paradiso in terra</a:t>
            </a:r>
            <a:endParaRPr lang="it-IT" dirty="0"/>
          </a:p>
        </p:txBody>
      </p:sp>
      <p:sp>
        <p:nvSpPr>
          <p:cNvPr id="3" name="Segnaposto contenuto 2">
            <a:extLst>
              <a:ext uri="{FF2B5EF4-FFF2-40B4-BE49-F238E27FC236}">
                <a16:creationId xmlns:a16="http://schemas.microsoft.com/office/drawing/2014/main" id="{194B03A9-3356-C346-ABC3-7FF959710810}"/>
              </a:ext>
            </a:extLst>
          </p:cNvPr>
          <p:cNvSpPr>
            <a:spLocks noGrp="1"/>
          </p:cNvSpPr>
          <p:nvPr>
            <p:ph idx="1"/>
          </p:nvPr>
        </p:nvSpPr>
        <p:spPr/>
        <p:txBody>
          <a:bodyPr>
            <a:normAutofit fontScale="92500" lnSpcReduction="10000"/>
          </a:bodyPr>
          <a:lstStyle/>
          <a:p>
            <a:pPr marL="0" indent="0" algn="r">
              <a:buNone/>
            </a:pPr>
            <a:r>
              <a:rPr lang="it-IT" dirty="0"/>
              <a:t>“Se le ideologie progressiste si sono ridotte alla malinconica, disperata speranza che tutto, in qualche modo, si aggiusterà, dobbiamo recuperare una forma più vigorosa di speranza, che ci permetta di credere nella vita senza negare il suo carattere tragico e senza cercare di spiegare la sua tragicità come una forma di ‘ritardo culturale’. […] L’ottimismo progressista si basa, in definitiva, sulla negazione dei limiti che la natura pone al potere e alla libertà dell’uomo, e non può sopravvivere a lungo in un mondo in cui è ormai impossibile sfuggire alla consapevolezza di quei limiti. Invece, quella disposizione di spirito propriamente definita come speranza, fiducia o meraviglia – tre nomi per lo stesso atteggiamento della mente e del cuore – afferma la bontà della vita di fronte ai suoi limiti” </a:t>
            </a:r>
          </a:p>
        </p:txBody>
      </p:sp>
    </p:spTree>
    <p:extLst>
      <p:ext uri="{BB962C8B-B14F-4D97-AF65-F5344CB8AC3E}">
        <p14:creationId xmlns:p14="http://schemas.microsoft.com/office/powerpoint/2010/main" val="2777553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A99C81-A7B7-8042-90B2-F6CF1E312264}"/>
              </a:ext>
            </a:extLst>
          </p:cNvPr>
          <p:cNvSpPr>
            <a:spLocks noGrp="1"/>
          </p:cNvSpPr>
          <p:nvPr>
            <p:ph type="title"/>
          </p:nvPr>
        </p:nvSpPr>
        <p:spPr/>
        <p:txBody>
          <a:bodyPr/>
          <a:lstStyle/>
          <a:p>
            <a:r>
              <a:rPr lang="it-IT" dirty="0"/>
              <a:t>Hans Jonas, </a:t>
            </a:r>
            <a:r>
              <a:rPr lang="it-IT" i="1" dirty="0"/>
              <a:t>Il principio responsabilità. Un’etica per la civiltà tecnologica</a:t>
            </a:r>
            <a:endParaRPr lang="it-IT" dirty="0"/>
          </a:p>
        </p:txBody>
      </p:sp>
      <p:sp>
        <p:nvSpPr>
          <p:cNvPr id="3" name="Segnaposto contenuto 2">
            <a:extLst>
              <a:ext uri="{FF2B5EF4-FFF2-40B4-BE49-F238E27FC236}">
                <a16:creationId xmlns:a16="http://schemas.microsoft.com/office/drawing/2014/main" id="{9E326612-16CD-0247-80D4-DC5401BB0A8F}"/>
              </a:ext>
            </a:extLst>
          </p:cNvPr>
          <p:cNvSpPr>
            <a:spLocks noGrp="1"/>
          </p:cNvSpPr>
          <p:nvPr>
            <p:ph idx="1"/>
          </p:nvPr>
        </p:nvSpPr>
        <p:spPr/>
        <p:txBody>
          <a:bodyPr/>
          <a:lstStyle/>
          <a:p>
            <a:pPr marL="0" indent="0" algn="r">
              <a:buNone/>
            </a:pPr>
            <a:r>
              <a:rPr lang="it-IT" dirty="0"/>
              <a:t>“La stessa odierna tecnologia globale dell’uomo presenta essa stessa un aspetto metafisico in aggiunta al più evidente aspetto pratico. Pertanto, il significato della rivoluzione tecnologica è parte del significato metafisico della rivoluzione scientifica, anzi, lo completa. La metafisica della scienza è venuta allo scoperto” </a:t>
            </a:r>
          </a:p>
        </p:txBody>
      </p:sp>
    </p:spTree>
    <p:extLst>
      <p:ext uri="{BB962C8B-B14F-4D97-AF65-F5344CB8AC3E}">
        <p14:creationId xmlns:p14="http://schemas.microsoft.com/office/powerpoint/2010/main" val="2447677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A99C81-A7B7-8042-90B2-F6CF1E312264}"/>
              </a:ext>
            </a:extLst>
          </p:cNvPr>
          <p:cNvSpPr>
            <a:spLocks noGrp="1"/>
          </p:cNvSpPr>
          <p:nvPr>
            <p:ph type="title"/>
          </p:nvPr>
        </p:nvSpPr>
        <p:spPr/>
        <p:txBody>
          <a:bodyPr/>
          <a:lstStyle/>
          <a:p>
            <a:r>
              <a:rPr lang="it-IT" dirty="0"/>
              <a:t>Hans Jonas, </a:t>
            </a:r>
            <a:r>
              <a:rPr lang="it-IT" i="1" dirty="0"/>
              <a:t>Il principio responsabilità. Un’etica per la </a:t>
            </a:r>
            <a:r>
              <a:rPr lang="it-IT" i="1"/>
              <a:t>civiltà tecnologica</a:t>
            </a:r>
            <a:endParaRPr lang="it-IT" dirty="0"/>
          </a:p>
        </p:txBody>
      </p:sp>
      <p:sp>
        <p:nvSpPr>
          <p:cNvPr id="3" name="Segnaposto contenuto 2">
            <a:extLst>
              <a:ext uri="{FF2B5EF4-FFF2-40B4-BE49-F238E27FC236}">
                <a16:creationId xmlns:a16="http://schemas.microsoft.com/office/drawing/2014/main" id="{9E326612-16CD-0247-80D4-DC5401BB0A8F}"/>
              </a:ext>
            </a:extLst>
          </p:cNvPr>
          <p:cNvSpPr>
            <a:spLocks noGrp="1"/>
          </p:cNvSpPr>
          <p:nvPr>
            <p:ph idx="1"/>
          </p:nvPr>
        </p:nvSpPr>
        <p:spPr/>
        <p:txBody>
          <a:bodyPr/>
          <a:lstStyle/>
          <a:p>
            <a:pPr marL="0" indent="0" algn="r">
              <a:buNone/>
            </a:pPr>
            <a:r>
              <a:rPr lang="it-IT" dirty="0"/>
              <a:t>“Poiché modifica il mondo, determinando in misura decisiva le condizioni reali e le modalità della convivenza umana, sotto taluni aspetti persino lo stato della natura, la tecnica può ben avere a che vedere sia con l’avvento sia con il contenuto profetico dell’utopia. In effetti le diverse utopie, politiche o letterarie (fatta eccezione per quella ‘arcadica’, che non riesco a prendere sul serio), includono molto consapevolmente la tecnica nei loro progetti, quando non sono addirittura sostanzialmente tecnologiche” </a:t>
            </a:r>
          </a:p>
        </p:txBody>
      </p:sp>
    </p:spTree>
    <p:extLst>
      <p:ext uri="{BB962C8B-B14F-4D97-AF65-F5344CB8AC3E}">
        <p14:creationId xmlns:p14="http://schemas.microsoft.com/office/powerpoint/2010/main" val="1878199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A99C81-A7B7-8042-90B2-F6CF1E312264}"/>
              </a:ext>
            </a:extLst>
          </p:cNvPr>
          <p:cNvSpPr>
            <a:spLocks noGrp="1"/>
          </p:cNvSpPr>
          <p:nvPr>
            <p:ph type="title"/>
          </p:nvPr>
        </p:nvSpPr>
        <p:spPr/>
        <p:txBody>
          <a:bodyPr/>
          <a:lstStyle/>
          <a:p>
            <a:r>
              <a:rPr lang="it-IT" dirty="0"/>
              <a:t>Hans Jonas, </a:t>
            </a:r>
            <a:r>
              <a:rPr lang="it-IT" i="1" dirty="0"/>
              <a:t>Il principio responsabilità. Un’etica per la </a:t>
            </a:r>
            <a:r>
              <a:rPr lang="it-IT" i="1"/>
              <a:t>civiltà tecnologica</a:t>
            </a:r>
            <a:endParaRPr lang="it-IT" dirty="0"/>
          </a:p>
        </p:txBody>
      </p:sp>
      <p:sp>
        <p:nvSpPr>
          <p:cNvPr id="3" name="Segnaposto contenuto 2">
            <a:extLst>
              <a:ext uri="{FF2B5EF4-FFF2-40B4-BE49-F238E27FC236}">
                <a16:creationId xmlns:a16="http://schemas.microsoft.com/office/drawing/2014/main" id="{9E326612-16CD-0247-80D4-DC5401BB0A8F}"/>
              </a:ext>
            </a:extLst>
          </p:cNvPr>
          <p:cNvSpPr>
            <a:spLocks noGrp="1"/>
          </p:cNvSpPr>
          <p:nvPr>
            <p:ph idx="1"/>
          </p:nvPr>
        </p:nvSpPr>
        <p:spPr/>
        <p:txBody>
          <a:bodyPr/>
          <a:lstStyle/>
          <a:p>
            <a:pPr marL="0" indent="0" algn="r">
              <a:buNone/>
            </a:pPr>
            <a:r>
              <a:rPr lang="it-IT" dirty="0"/>
              <a:t>“Con la sua visibilità eclatante, pubblica, pervasiva – una vera marcia trionfale –, fa sì che nella coscienza generale la stessa impresa prometeica assurga dal ruolo di semplice mezzo (quale è in sé ogni tecnica) a quello di fine, mentre la ‘conquista della natura’ assume l’aspetto di vocazione dell’umanità: l’</a:t>
            </a:r>
            <a:r>
              <a:rPr lang="it-IT" i="1" dirty="0"/>
              <a:t>homo </a:t>
            </a:r>
            <a:r>
              <a:rPr lang="it-IT" i="1" dirty="0" err="1"/>
              <a:t>faber</a:t>
            </a:r>
            <a:r>
              <a:rPr lang="it-IT" dirty="0"/>
              <a:t> ha il sopravvento sull’</a:t>
            </a:r>
            <a:r>
              <a:rPr lang="it-IT" i="1" dirty="0"/>
              <a:t>homo sapiens</a:t>
            </a:r>
            <a:r>
              <a:rPr lang="it-IT" dirty="0"/>
              <a:t> (che dal canto suo diventa mezzo del primo), mentre la </a:t>
            </a:r>
            <a:r>
              <a:rPr lang="it-IT" i="1" dirty="0"/>
              <a:t>potenza</a:t>
            </a:r>
            <a:r>
              <a:rPr lang="it-IT" dirty="0"/>
              <a:t> esteriore si configura come il bene supremo, per la specie, s’intende, non per il singolo” </a:t>
            </a:r>
          </a:p>
        </p:txBody>
      </p:sp>
    </p:spTree>
    <p:extLst>
      <p:ext uri="{BB962C8B-B14F-4D97-AF65-F5344CB8AC3E}">
        <p14:creationId xmlns:p14="http://schemas.microsoft.com/office/powerpoint/2010/main" val="243692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A5FF95-C37D-4E49-93D3-1F17A1F8658E}"/>
              </a:ext>
            </a:extLst>
          </p:cNvPr>
          <p:cNvSpPr>
            <a:spLocks noGrp="1"/>
          </p:cNvSpPr>
          <p:nvPr>
            <p:ph type="title"/>
          </p:nvPr>
        </p:nvSpPr>
        <p:spPr/>
        <p:txBody>
          <a:bodyPr/>
          <a:lstStyle/>
          <a:p>
            <a:r>
              <a:rPr lang="it-IT" dirty="0"/>
              <a:t>Sergio Cotta, </a:t>
            </a:r>
            <a:r>
              <a:rPr lang="it-IT" i="1" dirty="0"/>
              <a:t>La sfida tecnologica</a:t>
            </a:r>
            <a:endParaRPr lang="it-IT" dirty="0"/>
          </a:p>
        </p:txBody>
      </p:sp>
      <p:sp>
        <p:nvSpPr>
          <p:cNvPr id="3" name="Segnaposto contenuto 2">
            <a:extLst>
              <a:ext uri="{FF2B5EF4-FFF2-40B4-BE49-F238E27FC236}">
                <a16:creationId xmlns:a16="http://schemas.microsoft.com/office/drawing/2014/main" id="{3D4E8917-BA87-7344-8DCF-8A3ECEC600AB}"/>
              </a:ext>
            </a:extLst>
          </p:cNvPr>
          <p:cNvSpPr>
            <a:spLocks noGrp="1"/>
          </p:cNvSpPr>
          <p:nvPr>
            <p:ph idx="1"/>
          </p:nvPr>
        </p:nvSpPr>
        <p:spPr/>
        <p:txBody>
          <a:bodyPr>
            <a:normAutofit/>
          </a:bodyPr>
          <a:lstStyle/>
          <a:p>
            <a:pPr marL="0" indent="0" algn="r">
              <a:buNone/>
            </a:pPr>
            <a:r>
              <a:rPr lang="it-IT" dirty="0"/>
              <a:t>"Oggi l’espressione </a:t>
            </a:r>
            <a:r>
              <a:rPr lang="it-IT" i="1" dirty="0"/>
              <a:t>homo </a:t>
            </a:r>
            <a:r>
              <a:rPr lang="it-IT" i="1" dirty="0" err="1"/>
              <a:t>faber</a:t>
            </a:r>
            <a:r>
              <a:rPr lang="it-IT" dirty="0"/>
              <a:t> ha acquistato un significato ben diverso, non indica tanto l’uomo che si fa </a:t>
            </a:r>
            <a:r>
              <a:rPr lang="it-IT" i="1" dirty="0"/>
              <a:t>in senso morale</a:t>
            </a:r>
            <a:r>
              <a:rPr lang="it-IT" dirty="0"/>
              <a:t> o che crea il mondo in quanto lo conosce – processi entrambi </a:t>
            </a:r>
            <a:r>
              <a:rPr lang="it-IT" i="1" dirty="0"/>
              <a:t>interni</a:t>
            </a:r>
            <a:r>
              <a:rPr lang="it-IT" dirty="0"/>
              <a:t> allo spirito o alla mente dell’uomo, processi creativi in senso personale, interiore e talvolta metaforico. Oggi il significato di </a:t>
            </a:r>
            <a:r>
              <a:rPr lang="it-IT" i="1" dirty="0"/>
              <a:t>homo </a:t>
            </a:r>
            <a:r>
              <a:rPr lang="it-IT" i="1" dirty="0" err="1"/>
              <a:t>faber</a:t>
            </a:r>
            <a:r>
              <a:rPr lang="it-IT" dirty="0"/>
              <a:t> è più concreto e preciso: […] lo sviluppo attuale assume infatti l’aspetto dell’</a:t>
            </a:r>
            <a:r>
              <a:rPr lang="it-IT" i="1" dirty="0"/>
              <a:t>artificialità</a:t>
            </a:r>
            <a:r>
              <a:rPr lang="it-IT" dirty="0"/>
              <a:t>, nel senso che il mondo in cui viviamo, e ancor più quello di domani, è un mondo di </a:t>
            </a:r>
            <a:r>
              <a:rPr lang="it-IT" i="1" dirty="0"/>
              <a:t>artefatti</a:t>
            </a:r>
            <a:r>
              <a:rPr lang="it-IT" dirty="0"/>
              <a:t>, di prodotti dovuti all’attività creatrice dell’uomo. L’</a:t>
            </a:r>
            <a:r>
              <a:rPr lang="it-IT" i="1" dirty="0"/>
              <a:t>homo </a:t>
            </a:r>
            <a:r>
              <a:rPr lang="it-IT" i="1" dirty="0" err="1"/>
              <a:t>faber</a:t>
            </a:r>
            <a:r>
              <a:rPr lang="it-IT" dirty="0"/>
              <a:t> dell’età tecnologica è dunque essenzialmente un creatore di artefatti” </a:t>
            </a:r>
          </a:p>
        </p:txBody>
      </p:sp>
    </p:spTree>
    <p:extLst>
      <p:ext uri="{BB962C8B-B14F-4D97-AF65-F5344CB8AC3E}">
        <p14:creationId xmlns:p14="http://schemas.microsoft.com/office/powerpoint/2010/main" val="3968973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B966B1-DB75-CC4C-9AE9-4EF8E3AD81A0}"/>
              </a:ext>
            </a:extLst>
          </p:cNvPr>
          <p:cNvSpPr>
            <a:spLocks noGrp="1"/>
          </p:cNvSpPr>
          <p:nvPr>
            <p:ph type="title"/>
          </p:nvPr>
        </p:nvSpPr>
        <p:spPr/>
        <p:txBody>
          <a:bodyPr/>
          <a:lstStyle/>
          <a:p>
            <a:r>
              <a:rPr lang="it-IT" dirty="0"/>
              <a:t>Jorge </a:t>
            </a:r>
            <a:r>
              <a:rPr lang="it-IT" dirty="0" err="1"/>
              <a:t>Luís</a:t>
            </a:r>
            <a:r>
              <a:rPr lang="it-IT" dirty="0"/>
              <a:t> Borges, </a:t>
            </a:r>
            <a:r>
              <a:rPr lang="it-IT" i="1" dirty="0"/>
              <a:t>La </a:t>
            </a:r>
            <a:r>
              <a:rPr lang="it-IT" i="1" dirty="0" err="1"/>
              <a:t>escritura</a:t>
            </a:r>
            <a:r>
              <a:rPr lang="it-IT" i="1" dirty="0"/>
              <a:t> del </a:t>
            </a:r>
            <a:r>
              <a:rPr lang="it-IT" i="1" dirty="0" err="1"/>
              <a:t>dios</a:t>
            </a:r>
            <a:endParaRPr lang="it-IT" i="1" dirty="0"/>
          </a:p>
        </p:txBody>
      </p:sp>
      <p:sp>
        <p:nvSpPr>
          <p:cNvPr id="3" name="Segnaposto contenuto 2">
            <a:extLst>
              <a:ext uri="{FF2B5EF4-FFF2-40B4-BE49-F238E27FC236}">
                <a16:creationId xmlns:a16="http://schemas.microsoft.com/office/drawing/2014/main" id="{B23C9E16-A24B-EB4F-B846-EB1B7F03F28E}"/>
              </a:ext>
            </a:extLst>
          </p:cNvPr>
          <p:cNvSpPr>
            <a:spLocks noGrp="1"/>
          </p:cNvSpPr>
          <p:nvPr>
            <p:ph idx="1"/>
          </p:nvPr>
        </p:nvSpPr>
        <p:spPr/>
        <p:txBody>
          <a:bodyPr/>
          <a:lstStyle/>
          <a:p>
            <a:pPr marL="0" indent="0" algn="r">
              <a:buNone/>
            </a:pPr>
            <a:r>
              <a:rPr lang="it-IT" dirty="0"/>
              <a:t>«</a:t>
            </a:r>
            <a:r>
              <a:rPr lang="it-IT" dirty="0" err="1"/>
              <a:t>Consideré</a:t>
            </a:r>
            <a:r>
              <a:rPr lang="it-IT" dirty="0"/>
              <a:t> </a:t>
            </a:r>
            <a:r>
              <a:rPr lang="it-IT" dirty="0" err="1"/>
              <a:t>que</a:t>
            </a:r>
            <a:r>
              <a:rPr lang="it-IT" dirty="0"/>
              <a:t> </a:t>
            </a:r>
            <a:r>
              <a:rPr lang="it-IT" dirty="0" err="1"/>
              <a:t>aún</a:t>
            </a:r>
            <a:r>
              <a:rPr lang="it-IT" dirty="0"/>
              <a:t> en </a:t>
            </a:r>
            <a:r>
              <a:rPr lang="it-IT" dirty="0" err="1"/>
              <a:t>los</a:t>
            </a:r>
            <a:r>
              <a:rPr lang="it-IT" dirty="0"/>
              <a:t> </a:t>
            </a:r>
            <a:r>
              <a:rPr lang="it-IT" dirty="0" err="1"/>
              <a:t>lenguajes</a:t>
            </a:r>
            <a:r>
              <a:rPr lang="it-IT" dirty="0"/>
              <a:t> </a:t>
            </a:r>
            <a:r>
              <a:rPr lang="it-IT" dirty="0" err="1"/>
              <a:t>humanos</a:t>
            </a:r>
            <a:r>
              <a:rPr lang="it-IT" dirty="0"/>
              <a:t> no </a:t>
            </a:r>
            <a:r>
              <a:rPr lang="it-IT" dirty="0" err="1"/>
              <a:t>hay</a:t>
            </a:r>
            <a:r>
              <a:rPr lang="it-IT" dirty="0"/>
              <a:t> </a:t>
            </a:r>
            <a:r>
              <a:rPr lang="it-IT" dirty="0" err="1"/>
              <a:t>proposición</a:t>
            </a:r>
            <a:r>
              <a:rPr lang="it-IT" dirty="0"/>
              <a:t> </a:t>
            </a:r>
            <a:r>
              <a:rPr lang="it-IT" dirty="0" err="1"/>
              <a:t>que</a:t>
            </a:r>
            <a:r>
              <a:rPr lang="it-IT" dirty="0"/>
              <a:t> no </a:t>
            </a:r>
            <a:r>
              <a:rPr lang="it-IT" dirty="0" err="1"/>
              <a:t>implique</a:t>
            </a:r>
            <a:r>
              <a:rPr lang="it-IT" dirty="0"/>
              <a:t> </a:t>
            </a:r>
            <a:r>
              <a:rPr lang="it-IT" dirty="0" err="1"/>
              <a:t>el</a:t>
            </a:r>
            <a:r>
              <a:rPr lang="it-IT" dirty="0"/>
              <a:t> universo </a:t>
            </a:r>
            <a:r>
              <a:rPr lang="it-IT" dirty="0" err="1"/>
              <a:t>entero</a:t>
            </a:r>
            <a:r>
              <a:rPr lang="it-IT" dirty="0"/>
              <a:t>: </a:t>
            </a:r>
            <a:r>
              <a:rPr lang="it-IT" dirty="0" err="1"/>
              <a:t>decir</a:t>
            </a:r>
            <a:r>
              <a:rPr lang="it-IT" dirty="0"/>
              <a:t> </a:t>
            </a:r>
            <a:r>
              <a:rPr lang="it-IT" i="1" dirty="0" err="1"/>
              <a:t>el</a:t>
            </a:r>
            <a:r>
              <a:rPr lang="it-IT" i="1" dirty="0"/>
              <a:t> tigre </a:t>
            </a:r>
            <a:r>
              <a:rPr lang="it-IT" dirty="0"/>
              <a:t>es </a:t>
            </a:r>
            <a:r>
              <a:rPr lang="it-IT" dirty="0" err="1"/>
              <a:t>decir</a:t>
            </a:r>
            <a:r>
              <a:rPr lang="it-IT" dirty="0"/>
              <a:t> </a:t>
            </a:r>
            <a:r>
              <a:rPr lang="it-IT" dirty="0" err="1"/>
              <a:t>los</a:t>
            </a:r>
            <a:r>
              <a:rPr lang="it-IT" dirty="0"/>
              <a:t> </a:t>
            </a:r>
            <a:r>
              <a:rPr lang="it-IT" dirty="0" err="1"/>
              <a:t>tigres</a:t>
            </a:r>
            <a:r>
              <a:rPr lang="it-IT" dirty="0"/>
              <a:t> </a:t>
            </a:r>
            <a:r>
              <a:rPr lang="it-IT" dirty="0" err="1"/>
              <a:t>que</a:t>
            </a:r>
            <a:r>
              <a:rPr lang="it-IT" dirty="0"/>
              <a:t> lo </a:t>
            </a:r>
            <a:r>
              <a:rPr lang="it-IT" dirty="0" err="1"/>
              <a:t>engendraron</a:t>
            </a:r>
            <a:r>
              <a:rPr lang="it-IT" dirty="0"/>
              <a:t>, </a:t>
            </a:r>
            <a:r>
              <a:rPr lang="it-IT" dirty="0" err="1"/>
              <a:t>los</a:t>
            </a:r>
            <a:r>
              <a:rPr lang="it-IT" dirty="0"/>
              <a:t> </a:t>
            </a:r>
            <a:r>
              <a:rPr lang="it-IT" dirty="0" err="1"/>
              <a:t>ciervos</a:t>
            </a:r>
            <a:r>
              <a:rPr lang="it-IT" dirty="0"/>
              <a:t> y </a:t>
            </a:r>
            <a:r>
              <a:rPr lang="it-IT" dirty="0" err="1"/>
              <a:t>tortugas</a:t>
            </a:r>
            <a:r>
              <a:rPr lang="it-IT" dirty="0"/>
              <a:t> </a:t>
            </a:r>
            <a:r>
              <a:rPr lang="it-IT" dirty="0" err="1"/>
              <a:t>que</a:t>
            </a:r>
            <a:r>
              <a:rPr lang="it-IT" dirty="0"/>
              <a:t> </a:t>
            </a:r>
            <a:r>
              <a:rPr lang="it-IT" dirty="0" err="1"/>
              <a:t>devoró</a:t>
            </a:r>
            <a:r>
              <a:rPr lang="it-IT" dirty="0"/>
              <a:t>, </a:t>
            </a:r>
            <a:r>
              <a:rPr lang="it-IT" dirty="0" err="1"/>
              <a:t>el</a:t>
            </a:r>
            <a:r>
              <a:rPr lang="it-IT" dirty="0"/>
              <a:t> pasto de </a:t>
            </a:r>
            <a:r>
              <a:rPr lang="it-IT" dirty="0" err="1"/>
              <a:t>que</a:t>
            </a:r>
            <a:r>
              <a:rPr lang="it-IT" dirty="0"/>
              <a:t> se </a:t>
            </a:r>
            <a:r>
              <a:rPr lang="it-IT" dirty="0" err="1"/>
              <a:t>alimentaron</a:t>
            </a:r>
            <a:r>
              <a:rPr lang="it-IT" dirty="0"/>
              <a:t> </a:t>
            </a:r>
            <a:r>
              <a:rPr lang="it-IT" dirty="0" err="1"/>
              <a:t>los</a:t>
            </a:r>
            <a:r>
              <a:rPr lang="it-IT" dirty="0"/>
              <a:t> </a:t>
            </a:r>
            <a:r>
              <a:rPr lang="it-IT" dirty="0" err="1"/>
              <a:t>ciervos</a:t>
            </a:r>
            <a:r>
              <a:rPr lang="it-IT" dirty="0"/>
              <a:t>, la </a:t>
            </a:r>
            <a:r>
              <a:rPr lang="it-IT" dirty="0" err="1"/>
              <a:t>tierra</a:t>
            </a:r>
            <a:r>
              <a:rPr lang="it-IT" dirty="0"/>
              <a:t> </a:t>
            </a:r>
            <a:r>
              <a:rPr lang="it-IT" dirty="0" err="1"/>
              <a:t>que</a:t>
            </a:r>
            <a:r>
              <a:rPr lang="it-IT" dirty="0"/>
              <a:t> </a:t>
            </a:r>
            <a:r>
              <a:rPr lang="it-IT" dirty="0" err="1"/>
              <a:t>fue</a:t>
            </a:r>
            <a:r>
              <a:rPr lang="it-IT" dirty="0"/>
              <a:t> madre del pasto, </a:t>
            </a:r>
            <a:r>
              <a:rPr lang="it-IT" dirty="0" err="1"/>
              <a:t>el</a:t>
            </a:r>
            <a:r>
              <a:rPr lang="it-IT" dirty="0"/>
              <a:t> cielo </a:t>
            </a:r>
            <a:r>
              <a:rPr lang="it-IT" dirty="0" err="1"/>
              <a:t>que</a:t>
            </a:r>
            <a:r>
              <a:rPr lang="it-IT" dirty="0"/>
              <a:t> dio </a:t>
            </a:r>
            <a:r>
              <a:rPr lang="it-IT" dirty="0" err="1"/>
              <a:t>luz</a:t>
            </a:r>
            <a:r>
              <a:rPr lang="it-IT" dirty="0"/>
              <a:t> a la </a:t>
            </a:r>
            <a:r>
              <a:rPr lang="it-IT" dirty="0" err="1"/>
              <a:t>tierra</a:t>
            </a:r>
            <a:r>
              <a:rPr lang="it-IT" dirty="0"/>
              <a:t>. </a:t>
            </a:r>
            <a:r>
              <a:rPr lang="it-IT" dirty="0" err="1"/>
              <a:t>Consideré</a:t>
            </a:r>
            <a:r>
              <a:rPr lang="it-IT" dirty="0"/>
              <a:t> </a:t>
            </a:r>
            <a:r>
              <a:rPr lang="it-IT" dirty="0" err="1"/>
              <a:t>que</a:t>
            </a:r>
            <a:r>
              <a:rPr lang="it-IT" dirty="0"/>
              <a:t> en </a:t>
            </a:r>
            <a:r>
              <a:rPr lang="it-IT" dirty="0" err="1"/>
              <a:t>el</a:t>
            </a:r>
            <a:r>
              <a:rPr lang="it-IT" dirty="0"/>
              <a:t> </a:t>
            </a:r>
            <a:r>
              <a:rPr lang="it-IT" dirty="0" err="1"/>
              <a:t>lenguaje</a:t>
            </a:r>
            <a:r>
              <a:rPr lang="it-IT" dirty="0"/>
              <a:t> de un </a:t>
            </a:r>
            <a:r>
              <a:rPr lang="it-IT" dirty="0" err="1"/>
              <a:t>dios</a:t>
            </a:r>
            <a:r>
              <a:rPr lang="it-IT" dirty="0"/>
              <a:t> </a:t>
            </a:r>
            <a:r>
              <a:rPr lang="it-IT" dirty="0" err="1"/>
              <a:t>toda</a:t>
            </a:r>
            <a:r>
              <a:rPr lang="it-IT" dirty="0"/>
              <a:t> </a:t>
            </a:r>
            <a:r>
              <a:rPr lang="it-IT" dirty="0" err="1"/>
              <a:t>palabra</a:t>
            </a:r>
            <a:r>
              <a:rPr lang="it-IT" dirty="0"/>
              <a:t> </a:t>
            </a:r>
            <a:r>
              <a:rPr lang="it-IT" dirty="0" err="1"/>
              <a:t>enunciaría</a:t>
            </a:r>
            <a:r>
              <a:rPr lang="it-IT" dirty="0"/>
              <a:t> </a:t>
            </a:r>
            <a:r>
              <a:rPr lang="it-IT" dirty="0" err="1"/>
              <a:t>esa</a:t>
            </a:r>
            <a:r>
              <a:rPr lang="it-IT" dirty="0"/>
              <a:t> infinita </a:t>
            </a:r>
            <a:r>
              <a:rPr lang="it-IT" dirty="0" err="1"/>
              <a:t>concatenación</a:t>
            </a:r>
            <a:r>
              <a:rPr lang="it-IT" dirty="0"/>
              <a:t> de </a:t>
            </a:r>
            <a:r>
              <a:rPr lang="it-IT" dirty="0" err="1"/>
              <a:t>los</a:t>
            </a:r>
            <a:r>
              <a:rPr lang="it-IT" dirty="0"/>
              <a:t> </a:t>
            </a:r>
            <a:r>
              <a:rPr lang="it-IT" dirty="0" err="1"/>
              <a:t>hechos</a:t>
            </a:r>
            <a:r>
              <a:rPr lang="it-IT" dirty="0"/>
              <a:t>, y no de un modo </a:t>
            </a:r>
            <a:r>
              <a:rPr lang="it-IT" dirty="0" err="1"/>
              <a:t>implícito</a:t>
            </a:r>
            <a:r>
              <a:rPr lang="it-IT" dirty="0"/>
              <a:t>, sino </a:t>
            </a:r>
            <a:r>
              <a:rPr lang="it-IT" dirty="0" err="1"/>
              <a:t>explícito</a:t>
            </a:r>
            <a:r>
              <a:rPr lang="it-IT" dirty="0"/>
              <a:t>, y no de un modo </a:t>
            </a:r>
            <a:r>
              <a:rPr lang="it-IT" dirty="0" err="1"/>
              <a:t>progresivo</a:t>
            </a:r>
            <a:r>
              <a:rPr lang="it-IT" dirty="0"/>
              <a:t>, sino </a:t>
            </a:r>
            <a:r>
              <a:rPr lang="it-IT" dirty="0" err="1"/>
              <a:t>inmediato</a:t>
            </a:r>
            <a:r>
              <a:rPr lang="it-IT" dirty="0"/>
              <a:t>»</a:t>
            </a:r>
          </a:p>
        </p:txBody>
      </p:sp>
    </p:spTree>
    <p:extLst>
      <p:ext uri="{BB962C8B-B14F-4D97-AF65-F5344CB8AC3E}">
        <p14:creationId xmlns:p14="http://schemas.microsoft.com/office/powerpoint/2010/main" val="1053588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9435FB-57F9-3B4C-A4F5-371EF8F320F4}"/>
              </a:ext>
            </a:extLst>
          </p:cNvPr>
          <p:cNvSpPr>
            <a:spLocks noGrp="1"/>
          </p:cNvSpPr>
          <p:nvPr>
            <p:ph type="title"/>
          </p:nvPr>
        </p:nvSpPr>
        <p:spPr/>
        <p:txBody>
          <a:bodyPr/>
          <a:lstStyle/>
          <a:p>
            <a:r>
              <a:rPr lang="it-IT" dirty="0" err="1"/>
              <a:t>Jesús</a:t>
            </a:r>
            <a:r>
              <a:rPr lang="it-IT" dirty="0"/>
              <a:t> </a:t>
            </a:r>
            <a:r>
              <a:rPr lang="it-IT" dirty="0" err="1"/>
              <a:t>Ballesteros</a:t>
            </a:r>
            <a:r>
              <a:rPr lang="it-IT" dirty="0"/>
              <a:t>, </a:t>
            </a:r>
            <a:r>
              <a:rPr lang="it-IT" i="1" dirty="0" err="1"/>
              <a:t>Posmoderninad</a:t>
            </a:r>
            <a:r>
              <a:rPr lang="it-IT" i="1" dirty="0"/>
              <a:t>: </a:t>
            </a:r>
            <a:r>
              <a:rPr lang="it-IT" i="1" dirty="0" err="1"/>
              <a:t>decadencia</a:t>
            </a:r>
            <a:r>
              <a:rPr lang="it-IT" i="1" dirty="0"/>
              <a:t> o </a:t>
            </a:r>
            <a:r>
              <a:rPr lang="it-IT" i="1" dirty="0" err="1"/>
              <a:t>resistencia</a:t>
            </a:r>
            <a:endParaRPr lang="it-IT" i="1" dirty="0"/>
          </a:p>
        </p:txBody>
      </p:sp>
      <p:sp>
        <p:nvSpPr>
          <p:cNvPr id="3" name="Segnaposto contenuto 2">
            <a:extLst>
              <a:ext uri="{FF2B5EF4-FFF2-40B4-BE49-F238E27FC236}">
                <a16:creationId xmlns:a16="http://schemas.microsoft.com/office/drawing/2014/main" id="{4B55A3B7-F748-1C4A-96FE-52D70393811D}"/>
              </a:ext>
            </a:extLst>
          </p:cNvPr>
          <p:cNvSpPr>
            <a:spLocks noGrp="1"/>
          </p:cNvSpPr>
          <p:nvPr>
            <p:ph idx="1"/>
          </p:nvPr>
        </p:nvSpPr>
        <p:spPr/>
        <p:txBody>
          <a:bodyPr/>
          <a:lstStyle/>
          <a:p>
            <a:pPr marL="0" indent="0" algn="r">
              <a:buNone/>
            </a:pPr>
            <a:r>
              <a:rPr lang="it-IT" dirty="0"/>
              <a:t>«Lo </a:t>
            </a:r>
            <a:r>
              <a:rPr lang="it-IT" dirty="0" err="1"/>
              <a:t>posmoderno</a:t>
            </a:r>
            <a:r>
              <a:rPr lang="it-IT" dirty="0"/>
              <a:t>, en </a:t>
            </a:r>
            <a:r>
              <a:rPr lang="it-IT" dirty="0" err="1"/>
              <a:t>cuanto</a:t>
            </a:r>
            <a:r>
              <a:rPr lang="it-IT" dirty="0"/>
              <a:t> </a:t>
            </a:r>
            <a:r>
              <a:rPr lang="it-IT" dirty="0" err="1"/>
              <a:t>ecológico</a:t>
            </a:r>
            <a:r>
              <a:rPr lang="it-IT" dirty="0"/>
              <a:t>, viene a </a:t>
            </a:r>
            <a:r>
              <a:rPr lang="it-IT" dirty="0" err="1"/>
              <a:t>subrayar</a:t>
            </a:r>
            <a:r>
              <a:rPr lang="it-IT" dirty="0"/>
              <a:t> </a:t>
            </a:r>
            <a:r>
              <a:rPr lang="it-IT" dirty="0" err="1"/>
              <a:t>los</a:t>
            </a:r>
            <a:r>
              <a:rPr lang="it-IT" dirty="0"/>
              <a:t> </a:t>
            </a:r>
            <a:r>
              <a:rPr lang="it-IT" dirty="0" err="1"/>
              <a:t>límites</a:t>
            </a:r>
            <a:r>
              <a:rPr lang="it-IT" dirty="0"/>
              <a:t> de lo </a:t>
            </a:r>
            <a:r>
              <a:rPr lang="it-IT" dirty="0" err="1"/>
              <a:t>mercantil</a:t>
            </a:r>
            <a:r>
              <a:rPr lang="it-IT" dirty="0"/>
              <a:t> y, por tanto, </a:t>
            </a:r>
            <a:r>
              <a:rPr lang="it-IT" dirty="0" err="1"/>
              <a:t>también</a:t>
            </a:r>
            <a:r>
              <a:rPr lang="it-IT" dirty="0"/>
              <a:t> de la </a:t>
            </a:r>
            <a:r>
              <a:rPr lang="it-IT" dirty="0" err="1"/>
              <a:t>capacidad</a:t>
            </a:r>
            <a:r>
              <a:rPr lang="it-IT" dirty="0"/>
              <a:t> de </a:t>
            </a:r>
            <a:r>
              <a:rPr lang="it-IT" dirty="0" err="1"/>
              <a:t>disponer</a:t>
            </a:r>
            <a:r>
              <a:rPr lang="it-IT" dirty="0"/>
              <a:t>. Lo </a:t>
            </a:r>
            <a:r>
              <a:rPr lang="it-IT" dirty="0" err="1"/>
              <a:t>que</a:t>
            </a:r>
            <a:r>
              <a:rPr lang="it-IT" dirty="0"/>
              <a:t> </a:t>
            </a:r>
            <a:r>
              <a:rPr lang="it-IT" dirty="0" err="1"/>
              <a:t>el</a:t>
            </a:r>
            <a:r>
              <a:rPr lang="it-IT" dirty="0"/>
              <a:t> </a:t>
            </a:r>
            <a:r>
              <a:rPr lang="it-IT" dirty="0" err="1"/>
              <a:t>hombre</a:t>
            </a:r>
            <a:r>
              <a:rPr lang="it-IT" dirty="0"/>
              <a:t> ha </a:t>
            </a:r>
            <a:r>
              <a:rPr lang="it-IT" dirty="0" err="1"/>
              <a:t>creído</a:t>
            </a:r>
            <a:r>
              <a:rPr lang="it-IT" dirty="0"/>
              <a:t> durante la </a:t>
            </a:r>
            <a:r>
              <a:rPr lang="it-IT" dirty="0" err="1"/>
              <a:t>Modernidad</a:t>
            </a:r>
            <a:r>
              <a:rPr lang="it-IT" dirty="0"/>
              <a:t> </a:t>
            </a:r>
            <a:r>
              <a:rPr lang="it-IT" dirty="0" err="1"/>
              <a:t>que</a:t>
            </a:r>
            <a:r>
              <a:rPr lang="it-IT" dirty="0"/>
              <a:t> era de su </a:t>
            </a:r>
            <a:r>
              <a:rPr lang="it-IT" i="1" dirty="0"/>
              <a:t>tener</a:t>
            </a:r>
            <a:r>
              <a:rPr lang="it-IT" dirty="0"/>
              <a:t> (</a:t>
            </a:r>
            <a:r>
              <a:rPr lang="it-IT" dirty="0" err="1"/>
              <a:t>el</a:t>
            </a:r>
            <a:r>
              <a:rPr lang="it-IT" dirty="0"/>
              <a:t> </a:t>
            </a:r>
            <a:r>
              <a:rPr lang="it-IT" dirty="0" err="1"/>
              <a:t>agua</a:t>
            </a:r>
            <a:r>
              <a:rPr lang="it-IT" dirty="0"/>
              <a:t>, </a:t>
            </a:r>
            <a:r>
              <a:rPr lang="it-IT" dirty="0" err="1"/>
              <a:t>el</a:t>
            </a:r>
            <a:r>
              <a:rPr lang="it-IT" dirty="0"/>
              <a:t> aire, </a:t>
            </a:r>
            <a:r>
              <a:rPr lang="it-IT" dirty="0" err="1"/>
              <a:t>el</a:t>
            </a:r>
            <a:r>
              <a:rPr lang="it-IT" dirty="0"/>
              <a:t> ozono o, en </a:t>
            </a:r>
            <a:r>
              <a:rPr lang="it-IT" dirty="0" err="1"/>
              <a:t>otro</a:t>
            </a:r>
            <a:r>
              <a:rPr lang="it-IT" dirty="0"/>
              <a:t> </a:t>
            </a:r>
            <a:r>
              <a:rPr lang="it-IT" dirty="0" err="1"/>
              <a:t>nivel</a:t>
            </a:r>
            <a:r>
              <a:rPr lang="it-IT" dirty="0"/>
              <a:t>, </a:t>
            </a:r>
            <a:r>
              <a:rPr lang="it-IT" dirty="0" err="1"/>
              <a:t>nuestro</a:t>
            </a:r>
            <a:r>
              <a:rPr lang="it-IT" dirty="0"/>
              <a:t> </a:t>
            </a:r>
            <a:r>
              <a:rPr lang="it-IT" dirty="0" err="1"/>
              <a:t>cuerpo</a:t>
            </a:r>
            <a:r>
              <a:rPr lang="it-IT" dirty="0"/>
              <a:t>), </a:t>
            </a:r>
            <a:r>
              <a:rPr lang="it-IT" dirty="0" err="1"/>
              <a:t>el</a:t>
            </a:r>
            <a:r>
              <a:rPr lang="it-IT" dirty="0"/>
              <a:t> pensar </a:t>
            </a:r>
            <a:r>
              <a:rPr lang="it-IT" dirty="0" err="1"/>
              <a:t>ecológico</a:t>
            </a:r>
            <a:r>
              <a:rPr lang="it-IT" dirty="0"/>
              <a:t> ha </a:t>
            </a:r>
            <a:r>
              <a:rPr lang="it-IT" dirty="0" err="1"/>
              <a:t>puesto</a:t>
            </a:r>
            <a:r>
              <a:rPr lang="it-IT" dirty="0"/>
              <a:t> de </a:t>
            </a:r>
            <a:r>
              <a:rPr lang="it-IT" dirty="0" err="1"/>
              <a:t>relieve</a:t>
            </a:r>
            <a:r>
              <a:rPr lang="it-IT" dirty="0"/>
              <a:t> </a:t>
            </a:r>
            <a:r>
              <a:rPr lang="it-IT" dirty="0" err="1"/>
              <a:t>que</a:t>
            </a:r>
            <a:r>
              <a:rPr lang="it-IT" dirty="0"/>
              <a:t> forma parte de </a:t>
            </a:r>
            <a:r>
              <a:rPr lang="it-IT" dirty="0" err="1"/>
              <a:t>nuestro</a:t>
            </a:r>
            <a:r>
              <a:rPr lang="it-IT" dirty="0"/>
              <a:t> </a:t>
            </a:r>
            <a:r>
              <a:rPr lang="it-IT" i="1" dirty="0"/>
              <a:t>ser</a:t>
            </a:r>
            <a:r>
              <a:rPr lang="it-IT" dirty="0"/>
              <a:t>, y </a:t>
            </a:r>
            <a:r>
              <a:rPr lang="it-IT" dirty="0" err="1"/>
              <a:t>que</a:t>
            </a:r>
            <a:r>
              <a:rPr lang="it-IT" dirty="0"/>
              <a:t> es, por lo tanto, </a:t>
            </a:r>
            <a:r>
              <a:rPr lang="it-IT" dirty="0" err="1"/>
              <a:t>indisponible</a:t>
            </a:r>
            <a:r>
              <a:rPr lang="it-IT" dirty="0"/>
              <a:t>».</a:t>
            </a:r>
          </a:p>
        </p:txBody>
      </p:sp>
    </p:spTree>
    <p:extLst>
      <p:ext uri="{BB962C8B-B14F-4D97-AF65-F5344CB8AC3E}">
        <p14:creationId xmlns:p14="http://schemas.microsoft.com/office/powerpoint/2010/main" val="590814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247385-D230-2647-82EA-6BD2DCEA956B}"/>
              </a:ext>
            </a:extLst>
          </p:cNvPr>
          <p:cNvSpPr>
            <a:spLocks noGrp="1"/>
          </p:cNvSpPr>
          <p:nvPr>
            <p:ph type="title"/>
          </p:nvPr>
        </p:nvSpPr>
        <p:spPr/>
        <p:txBody>
          <a:bodyPr/>
          <a:lstStyle/>
          <a:p>
            <a:r>
              <a:rPr lang="it-IT" dirty="0"/>
              <a:t>Hans Jonas, </a:t>
            </a:r>
            <a:r>
              <a:rPr lang="it-IT" i="1" dirty="0"/>
              <a:t>Il principio responsabilità. Un’etica per la civiltà tecnologica</a:t>
            </a:r>
            <a:endParaRPr lang="it-IT" dirty="0"/>
          </a:p>
        </p:txBody>
      </p:sp>
      <p:sp>
        <p:nvSpPr>
          <p:cNvPr id="3" name="Segnaposto contenuto 2">
            <a:extLst>
              <a:ext uri="{FF2B5EF4-FFF2-40B4-BE49-F238E27FC236}">
                <a16:creationId xmlns:a16="http://schemas.microsoft.com/office/drawing/2014/main" id="{4E9475DE-D59A-9D40-B2F8-7B815F55853F}"/>
              </a:ext>
            </a:extLst>
          </p:cNvPr>
          <p:cNvSpPr>
            <a:spLocks noGrp="1"/>
          </p:cNvSpPr>
          <p:nvPr>
            <p:ph idx="1"/>
          </p:nvPr>
        </p:nvSpPr>
        <p:spPr/>
        <p:txBody>
          <a:bodyPr>
            <a:normAutofit fontScale="92500" lnSpcReduction="10000"/>
          </a:bodyPr>
          <a:lstStyle/>
          <a:p>
            <a:pPr marL="0" indent="0" algn="r">
              <a:buNone/>
            </a:pPr>
            <a:r>
              <a:rPr lang="it-IT" dirty="0"/>
              <a:t>“Le dimensioni inevitabilmente ‘utopiche’ della tecnologia moderna determinano una costante riduzione della salutare distanza fra questioni quotidiane e questioni ultime, fra occasioni di comune prudenza e occasioni di saggezza illuminata. Poiché oggi viviamo continuamente all’ombra di un </a:t>
            </a:r>
            <a:r>
              <a:rPr lang="it-IT" i="1" dirty="0"/>
              <a:t>utopismo non voluto, intrinseco, automatico</a:t>
            </a:r>
            <a:r>
              <a:rPr lang="it-IT" dirty="0"/>
              <a:t>, siamo anche continuamente alle prese con opzioni su prospettive ultime che richiedono una somma saggezza in una situazione impossibile per l’uomo in generale, visto che egli non possiede tale saggezza, e per l’uomo contemporaneo in particolare, orientato com’è addirittura a negare l’esistenza del suo oggetto, il valore assoluto e la verità oggettiva. Eppure abbiamo tanto più bisogno della saggezza quanto meno crediamo in essa” </a:t>
            </a:r>
          </a:p>
        </p:txBody>
      </p:sp>
    </p:spTree>
    <p:extLst>
      <p:ext uri="{BB962C8B-B14F-4D97-AF65-F5344CB8AC3E}">
        <p14:creationId xmlns:p14="http://schemas.microsoft.com/office/powerpoint/2010/main" val="17909352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{F565CD0C-FBF2-C147-A699-A7769183AA0D}tf16401378</Template>
  <TotalTime>18</TotalTime>
  <Words>980</Words>
  <Application>Microsoft Macintosh PowerPoint</Application>
  <PresentationFormat>Widescreen</PresentationFormat>
  <Paragraphs>22</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MS Shell Dlg 2</vt:lpstr>
      <vt:lpstr>Wingdings</vt:lpstr>
      <vt:lpstr>Wingdings 3</vt:lpstr>
      <vt:lpstr>Madison</vt:lpstr>
      <vt:lpstr>Eclissi dell’umano. Critica della ragione tecnocratica</vt:lpstr>
      <vt:lpstr>Cristopher Lasch, Il paradiso in terra</vt:lpstr>
      <vt:lpstr>Hans Jonas, Il principio responsabilità. Un’etica per la civiltà tecnologica</vt:lpstr>
      <vt:lpstr>Hans Jonas, Il principio responsabilità. Un’etica per la civiltà tecnologica</vt:lpstr>
      <vt:lpstr>Hans Jonas, Il principio responsabilità. Un’etica per la civiltà tecnologica</vt:lpstr>
      <vt:lpstr>Sergio Cotta, La sfida tecnologica</vt:lpstr>
      <vt:lpstr>Jorge Luís Borges, La escritura del dios</vt:lpstr>
      <vt:lpstr>Jesús Ballesteros, Posmoderninad: decadencia o resistencia</vt:lpstr>
      <vt:lpstr>Hans Jonas, Il principio responsabilità. Un’etica per la civiltà tecnologica</vt:lpstr>
      <vt:lpstr>Romano Guardini, Il potere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Eclissi dell’umano: critica della ragione tecnocratica</dc:title>
  <dc:creator>Claudio Sartea</dc:creator>
  <cp:lastModifiedBy>Claudio Sartea</cp:lastModifiedBy>
  <cp:revision>5</cp:revision>
  <dcterms:created xsi:type="dcterms:W3CDTF">2020-10-02T12:36:29Z</dcterms:created>
  <dcterms:modified xsi:type="dcterms:W3CDTF">2020-10-02T12:54:49Z</dcterms:modified>
</cp:coreProperties>
</file>